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1250" r:id="rId2"/>
    <p:sldId id="1251" r:id="rId3"/>
    <p:sldId id="1253" r:id="rId4"/>
    <p:sldId id="1256" r:id="rId5"/>
    <p:sldId id="1257" r:id="rId6"/>
    <p:sldId id="1255" r:id="rId7"/>
    <p:sldId id="1254" r:id="rId8"/>
    <p:sldId id="1259" r:id="rId9"/>
    <p:sldId id="1258" r:id="rId10"/>
    <p:sldId id="1290" r:id="rId11"/>
    <p:sldId id="1291" r:id="rId12"/>
    <p:sldId id="1293" r:id="rId13"/>
    <p:sldId id="1294" r:id="rId14"/>
    <p:sldId id="1295" r:id="rId15"/>
    <p:sldId id="1252" r:id="rId16"/>
    <p:sldId id="1297" r:id="rId17"/>
    <p:sldId id="1299" r:id="rId18"/>
    <p:sldId id="130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BABE3-D85F-445F-B1E5-6B20E369C757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CCBF7-8248-48C6-8748-F4201113E4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5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9496B-5931-446F-8B6A-E3FAEAA296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94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9496B-5931-446F-8B6A-E3FAEAA296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89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9496B-5931-446F-8B6A-E3FAEAA296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51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9496B-5931-446F-8B6A-E3FAEAA296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28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9496B-5931-446F-8B6A-E3FAEAA296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78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9496B-5931-446F-8B6A-E3FAEAA296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110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9496B-5931-446F-8B6A-E3FAEAA296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4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9496B-5931-446F-8B6A-E3FAEAA296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78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76" y="386496"/>
            <a:ext cx="3208918" cy="312422"/>
          </a:xfrm>
          <a:prstGeom prst="rect">
            <a:avLst/>
          </a:prstGeom>
        </p:spPr>
      </p:pic>
      <p:sp>
        <p:nvSpPr>
          <p:cNvPr id="66" name="标题 65"/>
          <p:cNvSpPr>
            <a:spLocks noGrp="1"/>
          </p:cNvSpPr>
          <p:nvPr>
            <p:ph type="title"/>
          </p:nvPr>
        </p:nvSpPr>
        <p:spPr>
          <a:xfrm>
            <a:off x="1147412" y="-221302"/>
            <a:ext cx="10515600" cy="1325563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43A8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0" y="740482"/>
            <a:ext cx="12192000" cy="93565"/>
          </a:xfrm>
          <a:prstGeom prst="rect">
            <a:avLst/>
          </a:prstGeom>
          <a:solidFill>
            <a:srgbClr val="235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1510170" y="6587821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04FF2CFA-6414-4449-B5BC-BECD8D9BBAA6}" type="slidenum">
              <a:rPr lang="zh-CN" altLang="en-US" sz="1200" b="1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pPr/>
              <a:t>‹#›</a:t>
            </a:fld>
            <a:r>
              <a:rPr lang="en-US" altLang="zh-CN" sz="1200" b="1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50198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/>
          <p:nvPr/>
        </p:nvCxnSpPr>
        <p:spPr bwMode="auto">
          <a:xfrm>
            <a:off x="917720" y="4113939"/>
            <a:ext cx="10255802" cy="2072"/>
          </a:xfrm>
          <a:prstGeom prst="line">
            <a:avLst/>
          </a:prstGeom>
          <a:solidFill>
            <a:srgbClr val="6C6A69"/>
          </a:solidFill>
          <a:ln w="19050" cap="flat" cmpd="sng" algn="ctr">
            <a:solidFill>
              <a:srgbClr val="2357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0" y="1686474"/>
            <a:ext cx="12190496" cy="216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defTabSz="914400">
              <a:lnSpc>
                <a:spcPts val="7000"/>
              </a:lnSpc>
              <a:defRPr/>
            </a:pPr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  <a:latin typeface="微软雅黑"/>
              </a:rPr>
              <a:t>GPU</a:t>
            </a:r>
            <a:r>
              <a:rPr lang="zh-CN" altLang="en-US" sz="4800" b="1" dirty="0">
                <a:solidFill>
                  <a:schemeClr val="accent5">
                    <a:lumMod val="50000"/>
                  </a:schemeClr>
                </a:solidFill>
                <a:latin typeface="微软雅黑"/>
              </a:rPr>
              <a:t>架构简介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20" y="14222"/>
            <a:ext cx="704850" cy="70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0" y="66675"/>
            <a:ext cx="7048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9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27"/>
            <a:ext cx="739036" cy="4402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9036" y="205307"/>
            <a:ext cx="394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架构简介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CDD36C-5461-F67E-03D7-43F2C782FAAE}"/>
              </a:ext>
            </a:extLst>
          </p:cNvPr>
          <p:cNvGrpSpPr/>
          <p:nvPr/>
        </p:nvGrpSpPr>
        <p:grpSpPr>
          <a:xfrm>
            <a:off x="1003864" y="924914"/>
            <a:ext cx="10233349" cy="5815251"/>
            <a:chOff x="1003864" y="924914"/>
            <a:chExt cx="10233349" cy="5815251"/>
          </a:xfrm>
        </p:grpSpPr>
        <p:sp>
          <p:nvSpPr>
            <p:cNvPr id="8" name="同侧圆角矩形 21">
              <a:extLst>
                <a:ext uri="{FF2B5EF4-FFF2-40B4-BE49-F238E27FC236}">
                  <a16:creationId xmlns:a16="http://schemas.microsoft.com/office/drawing/2014/main" id="{E90151D8-1E71-ACAE-2B13-70040F1FB871}"/>
                </a:ext>
              </a:extLst>
            </p:cNvPr>
            <p:cNvSpPr/>
            <p:nvPr/>
          </p:nvSpPr>
          <p:spPr>
            <a:xfrm>
              <a:off x="1003864" y="924914"/>
              <a:ext cx="2446346" cy="490495"/>
            </a:xfrm>
            <a:prstGeom prst="round2Same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FLOP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的计算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剪去单角的矩形 20">
                  <a:extLst>
                    <a:ext uri="{FF2B5EF4-FFF2-40B4-BE49-F238E27FC236}">
                      <a16:creationId xmlns:a16="http://schemas.microsoft.com/office/drawing/2014/main" id="{6F658AAC-16F0-733C-0E35-ADC92A6D969C}"/>
                    </a:ext>
                  </a:extLst>
                </p:cNvPr>
                <p:cNvSpPr/>
                <p:nvPr/>
              </p:nvSpPr>
              <p:spPr>
                <a:xfrm>
                  <a:off x="1003864" y="1415409"/>
                  <a:ext cx="10233349" cy="5324756"/>
                </a:xfrm>
                <a:prstGeom prst="snip1Rect">
                  <a:avLst>
                    <a:gd name="adj" fmla="val 4429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lIns="36000" tIns="36000" rIns="36000" bIns="36000" rtlCol="0" anchor="t" anchorCtr="0"/>
                <a:lstStyle/>
                <a:p>
                  <a:r>
                    <a:rPr lang="zh-CN" altLang="en-US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一次浮点数加法或乘法为 </a:t>
                  </a:r>
                  <a:r>
                    <a:rPr lang="en-US" altLang="zh-CN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1 FLOP</a:t>
                  </a:r>
                </a:p>
                <a:p>
                  <a:r>
                    <a:rPr lang="zh-CN" altLang="en-US" sz="1800" b="0" u="none" strike="noStrike" baseline="0" dirty="0">
                      <a:solidFill>
                        <a:schemeClr val="tx1"/>
                      </a:solidFill>
                      <a:ea typeface="宋体" panose="02010600030101010101" pitchFamily="2" charset="-122"/>
                    </a:rPr>
                    <a:t>一个元素加乘</a:t>
                  </a:r>
                  <a:r>
                    <a:rPr lang="en-US" altLang="zh-CN" sz="1800" b="0" u="none" strike="noStrike" baseline="0" dirty="0">
                      <a:solidFill>
                        <a:schemeClr val="tx1"/>
                      </a:solidFill>
                      <a:ea typeface="宋体" panose="02010600030101010101" pitchFamily="2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8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r>
                        <a:rPr lang="en-US" altLang="zh-CN" sz="18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18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𝑎</m:t>
                      </m:r>
                      <m:r>
                        <a:rPr lang="en-US" altLang="zh-CN" sz="18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r>
                        <a:rPr lang="en-US" altLang="zh-CN" sz="18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𝑏</m:t>
                      </m:r>
                      <m:r>
                        <a:rPr lang="en-US" altLang="zh-CN" sz="18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18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</m:oMath>
                  </a14:m>
                  <a:r>
                    <a:rPr lang="en-US" altLang="zh-CN" sz="1800" b="0" i="0" u="none" strike="noStrike" baseline="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 </a:t>
                  </a:r>
                  <a:r>
                    <a:rPr lang="zh-CN" altLang="en-US" sz="1800" b="0" i="0" u="none" strike="noStrike" baseline="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：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2 FLOPS</a:t>
                  </a:r>
                </a:p>
                <a:p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向量内积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（假设向量长度为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𝑛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）</m:t>
                      </m:r>
                    </m:oMath>
                  </a14:m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                                                                                                                                  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：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2n FLOPS</a:t>
                  </a:r>
                </a:p>
                <a:p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矩阵乘积（假设矩阵乘法尺寸为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𝑘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）</m:t>
                      </m:r>
                    </m:oMath>
                  </a14:m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                                                                                                                                                                       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：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2mnk FLOPS</a:t>
                  </a:r>
                </a:p>
                <a:p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Nvidia A100 GPU FP16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（半精度）峰值性能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312 TFLOPs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，对于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65536×65536×65536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规模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（</m:t>
                      </m:r>
                    </m:oMath>
                  </a14:m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需要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48G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内存）的矩阵乘法，计算时间为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2×65536×65536×65536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312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𝑇𝐹𝐿𝑂𝑃𝑠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1.8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宋体" panose="02010600030101010101" pitchFamily="2" charset="-122"/>
                    </a:rPr>
                    <a:t>秒</a:t>
                  </a:r>
                  <a:endParaRPr lang="en-US" altLang="zh-CN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" name="剪去单角的矩形 20">
                  <a:extLst>
                    <a:ext uri="{FF2B5EF4-FFF2-40B4-BE49-F238E27FC236}">
                      <a16:creationId xmlns:a16="http://schemas.microsoft.com/office/drawing/2014/main" id="{6F658AAC-16F0-733C-0E35-ADC92A6D9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864" y="1415409"/>
                  <a:ext cx="10233349" cy="5324756"/>
                </a:xfrm>
                <a:prstGeom prst="snip1Rect">
                  <a:avLst>
                    <a:gd name="adj" fmla="val 4429"/>
                  </a:avLst>
                </a:prstGeom>
                <a:blipFill>
                  <a:blip r:embed="rId4"/>
                  <a:stretch>
                    <a:fillRect l="-1012"/>
                  </a:stretch>
                </a:blip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D5229A3-0A6F-421E-33B9-B8B3D8FC3211}"/>
                </a:ext>
              </a:extLst>
            </p:cNvPr>
            <p:cNvGrpSpPr/>
            <p:nvPr/>
          </p:nvGrpSpPr>
          <p:grpSpPr>
            <a:xfrm>
              <a:off x="4684734" y="2269503"/>
              <a:ext cx="2464722" cy="1159497"/>
              <a:chOff x="2328421" y="2139884"/>
              <a:chExt cx="2464722" cy="1159497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0BDF19-196A-55A2-710D-4E0343720562}"/>
                  </a:ext>
                </a:extLst>
              </p:cNvPr>
              <p:cNvSpPr/>
              <p:nvPr/>
            </p:nvSpPr>
            <p:spPr>
              <a:xfrm>
                <a:off x="2328421" y="2139885"/>
                <a:ext cx="1159497" cy="216816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BDB986A-C375-A4EC-0FC7-2F5B27FD6AD7}"/>
                  </a:ext>
                </a:extLst>
              </p:cNvPr>
              <p:cNvSpPr/>
              <p:nvPr/>
            </p:nvSpPr>
            <p:spPr>
              <a:xfrm rot="16200000">
                <a:off x="3338661" y="2611225"/>
                <a:ext cx="1159497" cy="216816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乘号 4">
                <a:extLst>
                  <a:ext uri="{FF2B5EF4-FFF2-40B4-BE49-F238E27FC236}">
                    <a16:creationId xmlns:a16="http://schemas.microsoft.com/office/drawing/2014/main" id="{E4C52E51-561E-8C5C-B4A8-EB48BEE0168C}"/>
                  </a:ext>
                </a:extLst>
              </p:cNvPr>
              <p:cNvSpPr/>
              <p:nvPr/>
            </p:nvSpPr>
            <p:spPr>
              <a:xfrm>
                <a:off x="3416014" y="2449352"/>
                <a:ext cx="370047" cy="370047"/>
              </a:xfrm>
              <a:prstGeom prst="mathMultiply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号 6">
                <a:extLst>
                  <a:ext uri="{FF2B5EF4-FFF2-40B4-BE49-F238E27FC236}">
                    <a16:creationId xmlns:a16="http://schemas.microsoft.com/office/drawing/2014/main" id="{0E0CD859-605C-82E2-E5BD-D13793340BA5}"/>
                  </a:ext>
                </a:extLst>
              </p:cNvPr>
              <p:cNvSpPr/>
              <p:nvPr/>
            </p:nvSpPr>
            <p:spPr>
              <a:xfrm>
                <a:off x="4119513" y="2533613"/>
                <a:ext cx="358219" cy="259654"/>
              </a:xfrm>
              <a:prstGeom prst="mathEqual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ACD91B8-6860-DFF1-0AFC-4F5786DF42F2}"/>
                  </a:ext>
                </a:extLst>
              </p:cNvPr>
              <p:cNvSpPr/>
              <p:nvPr/>
            </p:nvSpPr>
            <p:spPr>
              <a:xfrm>
                <a:off x="4576325" y="2586572"/>
                <a:ext cx="216818" cy="206695"/>
              </a:xfrm>
              <a:prstGeom prst="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C9260C9-3E14-A6E3-601E-2C7E8499D4BF}"/>
                </a:ext>
              </a:extLst>
            </p:cNvPr>
            <p:cNvSpPr/>
            <p:nvPr/>
          </p:nvSpPr>
          <p:spPr>
            <a:xfrm>
              <a:off x="4616984" y="4170709"/>
              <a:ext cx="774976" cy="1061164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乘号 20">
              <a:extLst>
                <a:ext uri="{FF2B5EF4-FFF2-40B4-BE49-F238E27FC236}">
                  <a16:creationId xmlns:a16="http://schemas.microsoft.com/office/drawing/2014/main" id="{3C315943-1102-BC95-01EB-43220B3DB337}"/>
                </a:ext>
              </a:extLst>
            </p:cNvPr>
            <p:cNvSpPr/>
            <p:nvPr/>
          </p:nvSpPr>
          <p:spPr>
            <a:xfrm>
              <a:off x="5508677" y="4473943"/>
              <a:ext cx="370047" cy="370047"/>
            </a:xfrm>
            <a:prstGeom prst="mathMultiply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号 21">
              <a:extLst>
                <a:ext uri="{FF2B5EF4-FFF2-40B4-BE49-F238E27FC236}">
                  <a16:creationId xmlns:a16="http://schemas.microsoft.com/office/drawing/2014/main" id="{4BDC5470-B3E7-C2A5-63DA-FC71067D3165}"/>
                </a:ext>
              </a:extLst>
            </p:cNvPr>
            <p:cNvSpPr/>
            <p:nvPr/>
          </p:nvSpPr>
          <p:spPr>
            <a:xfrm>
              <a:off x="7329753" y="4473943"/>
              <a:ext cx="358219" cy="259654"/>
            </a:xfrm>
            <a:prstGeom prst="mathEqual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D41A1B9-144C-38BD-08F5-37066989E4BB}"/>
                </a:ext>
              </a:extLst>
            </p:cNvPr>
            <p:cNvSpPr/>
            <p:nvPr/>
          </p:nvSpPr>
          <p:spPr>
            <a:xfrm rot="5400000">
              <a:off x="6185870" y="3927884"/>
              <a:ext cx="774976" cy="125622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EAD4D85-C14E-3FD1-618D-78D38AAB9815}"/>
                </a:ext>
              </a:extLst>
            </p:cNvPr>
            <p:cNvSpPr/>
            <p:nvPr/>
          </p:nvSpPr>
          <p:spPr>
            <a:xfrm>
              <a:off x="7927097" y="4170709"/>
              <a:ext cx="1256229" cy="1061164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左大括号 26">
              <a:extLst>
                <a:ext uri="{FF2B5EF4-FFF2-40B4-BE49-F238E27FC236}">
                  <a16:creationId xmlns:a16="http://schemas.microsoft.com/office/drawing/2014/main" id="{B250F8DC-C344-A622-B638-6F134F6286A3}"/>
                </a:ext>
              </a:extLst>
            </p:cNvPr>
            <p:cNvSpPr/>
            <p:nvPr/>
          </p:nvSpPr>
          <p:spPr>
            <a:xfrm>
              <a:off x="4251489" y="4168510"/>
              <a:ext cx="160255" cy="10611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左大括号 28">
              <a:extLst>
                <a:ext uri="{FF2B5EF4-FFF2-40B4-BE49-F238E27FC236}">
                  <a16:creationId xmlns:a16="http://schemas.microsoft.com/office/drawing/2014/main" id="{71923115-69A6-EFD1-6615-7A60A9759D30}"/>
                </a:ext>
              </a:extLst>
            </p:cNvPr>
            <p:cNvSpPr/>
            <p:nvPr/>
          </p:nvSpPr>
          <p:spPr>
            <a:xfrm rot="16200000">
              <a:off x="4936798" y="5025433"/>
              <a:ext cx="135349" cy="77497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A135549D-BA5F-51E9-E7AE-E29BA3A51451}"/>
                </a:ext>
              </a:extLst>
            </p:cNvPr>
            <p:cNvSpPr/>
            <p:nvPr/>
          </p:nvSpPr>
          <p:spPr>
            <a:xfrm rot="16200000">
              <a:off x="6493232" y="4521431"/>
              <a:ext cx="160254" cy="12562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6BB6D91-92D2-4843-C193-E325CCFEB13F}"/>
                    </a:ext>
                  </a:extLst>
                </p:cNvPr>
                <p:cNvSpPr txBox="1"/>
                <p:nvPr/>
              </p:nvSpPr>
              <p:spPr>
                <a:xfrm>
                  <a:off x="3910210" y="4487574"/>
                  <a:ext cx="291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6BB6D91-92D2-4843-C193-E325CCFEB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0210" y="4487574"/>
                  <a:ext cx="2917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4E998ED7-DE93-2D96-ADB0-D05E52EFE28F}"/>
                    </a:ext>
                  </a:extLst>
                </p:cNvPr>
                <p:cNvSpPr txBox="1"/>
                <p:nvPr/>
              </p:nvSpPr>
              <p:spPr>
                <a:xfrm>
                  <a:off x="4858622" y="5412921"/>
                  <a:ext cx="291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4E998ED7-DE93-2D96-ADB0-D05E52EFE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8622" y="5412921"/>
                  <a:ext cx="29170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10DF7DE-6235-33B5-6904-5095D200D6AB}"/>
                    </a:ext>
                  </a:extLst>
                </p:cNvPr>
                <p:cNvSpPr txBox="1"/>
                <p:nvPr/>
              </p:nvSpPr>
              <p:spPr>
                <a:xfrm>
                  <a:off x="6425164" y="5234984"/>
                  <a:ext cx="291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10DF7DE-6235-33B5-6904-5095D200D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164" y="5234984"/>
                  <a:ext cx="2917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004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27"/>
            <a:ext cx="739036" cy="4402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9036" y="205307"/>
            <a:ext cx="394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架构简介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08B360-FFC8-D145-5C14-286BF19A2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5" y="956478"/>
            <a:ext cx="11812649" cy="36581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3EB571E-3F6E-2971-8D35-6DB324820AF0}"/>
              </a:ext>
            </a:extLst>
          </p:cNvPr>
          <p:cNvSpPr txBox="1"/>
          <p:nvPr/>
        </p:nvSpPr>
        <p:spPr>
          <a:xfrm>
            <a:off x="1615735" y="4722323"/>
            <a:ext cx="10054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架构对比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671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27"/>
            <a:ext cx="739036" cy="4402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9036" y="205307"/>
            <a:ext cx="394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架构简介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2251A9-A8A2-830E-C8BE-61DCB118D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6" y="931333"/>
            <a:ext cx="10188788" cy="5130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54E8B3-0484-52F1-CD7B-1523F5063AFB}"/>
              </a:ext>
            </a:extLst>
          </p:cNvPr>
          <p:cNvSpPr txBox="1"/>
          <p:nvPr/>
        </p:nvSpPr>
        <p:spPr>
          <a:xfrm>
            <a:off x="4775201" y="6183064"/>
            <a:ext cx="586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英伟达</a:t>
            </a:r>
            <a:r>
              <a:rPr lang="en-US" altLang="zh-CN" dirty="0"/>
              <a:t>GA100</a:t>
            </a:r>
            <a:r>
              <a:rPr lang="zh-CN" altLang="en-US" dirty="0"/>
              <a:t>架构总览</a:t>
            </a:r>
          </a:p>
        </p:txBody>
      </p:sp>
    </p:spTree>
    <p:extLst>
      <p:ext uri="{BB962C8B-B14F-4D97-AF65-F5344CB8AC3E}">
        <p14:creationId xmlns:p14="http://schemas.microsoft.com/office/powerpoint/2010/main" val="200612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27"/>
            <a:ext cx="739036" cy="4402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9036" y="205307"/>
            <a:ext cx="394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架构简介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54E8B3-0484-52F1-CD7B-1523F5063AFB}"/>
              </a:ext>
            </a:extLst>
          </p:cNvPr>
          <p:cNvSpPr txBox="1"/>
          <p:nvPr/>
        </p:nvSpPr>
        <p:spPr>
          <a:xfrm>
            <a:off x="2153921" y="6283361"/>
            <a:ext cx="144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</a:t>
            </a:r>
            <a:r>
              <a:rPr lang="zh-CN" altLang="en-US" dirty="0"/>
              <a:t>内部架构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F01225-1ED6-34D0-AE2E-3A0D6658B60E}"/>
              </a:ext>
            </a:extLst>
          </p:cNvPr>
          <p:cNvSpPr txBox="1"/>
          <p:nvPr/>
        </p:nvSpPr>
        <p:spPr>
          <a:xfrm>
            <a:off x="5520268" y="2146761"/>
            <a:ext cx="42468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Instruction Cache </a:t>
            </a:r>
            <a:r>
              <a:rPr lang="zh-CN" altLang="en-US" dirty="0"/>
              <a:t>指令缓存</a:t>
            </a:r>
            <a:endParaRPr lang="en-US" altLang="zh-CN" dirty="0"/>
          </a:p>
          <a:p>
            <a:r>
              <a:rPr lang="en-US" altLang="zh-CN" dirty="0"/>
              <a:t>Warp Scheduler Warp</a:t>
            </a:r>
            <a:r>
              <a:rPr lang="zh-CN" altLang="en-US" dirty="0"/>
              <a:t>调度单元</a:t>
            </a:r>
            <a:endParaRPr lang="en-US" altLang="zh-CN" dirty="0"/>
          </a:p>
          <a:p>
            <a:r>
              <a:rPr lang="en-US" altLang="zh-CN" dirty="0"/>
              <a:t>Dispatch Unit </a:t>
            </a:r>
            <a:r>
              <a:rPr lang="zh-CN" altLang="en-US" dirty="0"/>
              <a:t>指令发射单元</a:t>
            </a:r>
            <a:endParaRPr lang="en-US" altLang="zh-CN" dirty="0"/>
          </a:p>
          <a:p>
            <a:r>
              <a:rPr lang="en-US" altLang="zh-CN" dirty="0"/>
              <a:t>Register File </a:t>
            </a:r>
            <a:r>
              <a:rPr lang="zh-CN" altLang="en-US" dirty="0"/>
              <a:t>寄存器</a:t>
            </a:r>
            <a:endParaRPr lang="en-US" altLang="zh-CN" dirty="0"/>
          </a:p>
          <a:p>
            <a:r>
              <a:rPr lang="en-US" altLang="zh-CN" dirty="0"/>
              <a:t>INT32 FP32 FP64 </a:t>
            </a:r>
            <a:r>
              <a:rPr lang="zh-CN" altLang="en-US" dirty="0"/>
              <a:t>不同精度的计算单元</a:t>
            </a:r>
            <a:endParaRPr lang="en-US" altLang="zh-CN" dirty="0"/>
          </a:p>
          <a:p>
            <a:r>
              <a:rPr lang="en-US" altLang="zh-CN" dirty="0"/>
              <a:t>Tensor Core </a:t>
            </a:r>
            <a:r>
              <a:rPr lang="zh-CN" altLang="en-US" dirty="0"/>
              <a:t>矩阵乘加单元</a:t>
            </a:r>
            <a:endParaRPr lang="en-US" altLang="zh-CN" dirty="0"/>
          </a:p>
          <a:p>
            <a:r>
              <a:rPr lang="en-US" altLang="zh-CN" dirty="0"/>
              <a:t>LD/ST </a:t>
            </a:r>
            <a:r>
              <a:rPr lang="zh-CN" altLang="en-US" dirty="0"/>
              <a:t>加载、存储数据单元</a:t>
            </a:r>
            <a:endParaRPr lang="en-US" altLang="zh-CN" dirty="0"/>
          </a:p>
          <a:p>
            <a:r>
              <a:rPr lang="en-US" altLang="zh-CN" dirty="0"/>
              <a:t>SFU </a:t>
            </a:r>
            <a:r>
              <a:rPr lang="zh-CN" altLang="en-US" dirty="0"/>
              <a:t>特殊功能单元</a:t>
            </a:r>
            <a:endParaRPr lang="en-US" altLang="zh-CN" dirty="0"/>
          </a:p>
          <a:p>
            <a:r>
              <a:rPr lang="en-US" altLang="zh-CN" dirty="0"/>
              <a:t>L1 Data Cache/Shared Memory</a:t>
            </a:r>
          </a:p>
          <a:p>
            <a:r>
              <a:rPr lang="en-US" altLang="zh-CN" dirty="0"/>
              <a:t>L1</a:t>
            </a:r>
            <a:r>
              <a:rPr lang="zh-CN" altLang="en-US" dirty="0"/>
              <a:t>级缓存</a:t>
            </a:r>
            <a:r>
              <a:rPr lang="en-US" altLang="zh-CN" dirty="0"/>
              <a:t>/</a:t>
            </a:r>
            <a:r>
              <a:rPr lang="zh-CN" altLang="en-US" dirty="0"/>
              <a:t>共享内存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A32A30-91A6-6E32-5AD1-57E211BD2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72" y="865202"/>
            <a:ext cx="4799225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0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817EF-F5A3-A914-764D-AC229857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架构简介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3DB4DA-B5B2-7D5B-B902-CC5BF886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4" y="1243109"/>
            <a:ext cx="5772780" cy="49883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81A1FB-F588-9809-99B0-70DEB31EB5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88" y="1243109"/>
            <a:ext cx="3317444" cy="40098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D635E4-3060-C981-46CF-14144D70442F}"/>
              </a:ext>
            </a:extLst>
          </p:cNvPr>
          <p:cNvSpPr txBox="1"/>
          <p:nvPr/>
        </p:nvSpPr>
        <p:spPr>
          <a:xfrm>
            <a:off x="1733974" y="6370315"/>
            <a:ext cx="24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CPU-GPU</a:t>
            </a:r>
            <a:r>
              <a:rPr lang="zh-CN" altLang="en-US" dirty="0"/>
              <a:t>计算数据流程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3B3276-B66A-69F4-4553-A05E0BC69600}"/>
              </a:ext>
            </a:extLst>
          </p:cNvPr>
          <p:cNvSpPr txBox="1"/>
          <p:nvPr/>
        </p:nvSpPr>
        <p:spPr>
          <a:xfrm>
            <a:off x="8503921" y="6185649"/>
            <a:ext cx="24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内存层级</a:t>
            </a:r>
          </a:p>
        </p:txBody>
      </p:sp>
    </p:spTree>
    <p:extLst>
      <p:ext uri="{BB962C8B-B14F-4D97-AF65-F5344CB8AC3E}">
        <p14:creationId xmlns:p14="http://schemas.microsoft.com/office/powerpoint/2010/main" val="255779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27"/>
            <a:ext cx="739036" cy="440277"/>
          </a:xfrm>
          <a:prstGeom prst="rect">
            <a:avLst/>
          </a:prstGeom>
        </p:spPr>
      </p:pic>
      <p:sp>
        <p:nvSpPr>
          <p:cNvPr id="12" name="稻壳儿春秋广告/盗版必究"/>
          <p:cNvSpPr txBox="1">
            <a:spLocks noChangeArrowheads="1"/>
          </p:cNvSpPr>
          <p:nvPr/>
        </p:nvSpPr>
        <p:spPr bwMode="auto">
          <a:xfrm>
            <a:off x="4368072" y="1770393"/>
            <a:ext cx="7416824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866943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GPU</a:t>
            </a:r>
            <a:r>
              <a:rPr lang="zh-CN" altLang="en-US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的发展历史</a:t>
            </a:r>
          </a:p>
        </p:txBody>
      </p:sp>
      <p:sp>
        <p:nvSpPr>
          <p:cNvPr id="13" name="稻壳儿春秋广告/盗版必究"/>
          <p:cNvSpPr>
            <a:spLocks noChangeArrowheads="1"/>
          </p:cNvSpPr>
          <p:nvPr/>
        </p:nvSpPr>
        <p:spPr bwMode="auto">
          <a:xfrm>
            <a:off x="3215944" y="2680720"/>
            <a:ext cx="839893" cy="8398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稻壳儿春秋广告/盗版必究"/>
          <p:cNvSpPr>
            <a:spLocks noChangeArrowheads="1"/>
          </p:cNvSpPr>
          <p:nvPr/>
        </p:nvSpPr>
        <p:spPr bwMode="auto">
          <a:xfrm>
            <a:off x="3215944" y="1672608"/>
            <a:ext cx="839893" cy="8398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稻壳儿春秋广告/盗版必究"/>
          <p:cNvSpPr>
            <a:spLocks noChangeArrowheads="1"/>
          </p:cNvSpPr>
          <p:nvPr/>
        </p:nvSpPr>
        <p:spPr bwMode="auto">
          <a:xfrm>
            <a:off x="3215944" y="3656011"/>
            <a:ext cx="839893" cy="8398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稻壳儿春秋广告/盗版必究"/>
          <p:cNvSpPr txBox="1">
            <a:spLocks noChangeArrowheads="1"/>
          </p:cNvSpPr>
          <p:nvPr/>
        </p:nvSpPr>
        <p:spPr bwMode="auto">
          <a:xfrm>
            <a:off x="4368072" y="3760840"/>
            <a:ext cx="7920880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66943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13" b="1" dirty="0">
                <a:solidFill>
                  <a:schemeClr val="accent5">
                    <a:lumMod val="50000"/>
                  </a:schemeClr>
                </a:solidFill>
                <a:latin typeface="微软雅黑"/>
                <a:ea typeface="微软雅黑"/>
              </a:rPr>
              <a:t>GPU</a:t>
            </a:r>
            <a:r>
              <a:rPr lang="zh-CN" altLang="en-US" sz="3413" b="1" dirty="0">
                <a:solidFill>
                  <a:schemeClr val="accent5">
                    <a:lumMod val="50000"/>
                  </a:schemeClr>
                </a:solidFill>
                <a:latin typeface="微软雅黑"/>
                <a:ea typeface="微软雅黑"/>
              </a:rPr>
              <a:t>编程模型</a:t>
            </a:r>
          </a:p>
        </p:txBody>
      </p:sp>
      <p:sp>
        <p:nvSpPr>
          <p:cNvPr id="17" name="稻壳儿春秋广告/盗版必究"/>
          <p:cNvSpPr txBox="1">
            <a:spLocks noChangeArrowheads="1"/>
          </p:cNvSpPr>
          <p:nvPr/>
        </p:nvSpPr>
        <p:spPr bwMode="auto">
          <a:xfrm>
            <a:off x="4381579" y="2768107"/>
            <a:ext cx="7416824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66943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GPU</a:t>
            </a:r>
            <a:r>
              <a:rPr lang="zh-CN" altLang="en-US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架构简介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9036" y="205307"/>
            <a:ext cx="2718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</a:rPr>
              <a:t>内容目录</a:t>
            </a:r>
          </a:p>
        </p:txBody>
      </p:sp>
    </p:spTree>
    <p:extLst>
      <p:ext uri="{BB962C8B-B14F-4D97-AF65-F5344CB8AC3E}">
        <p14:creationId xmlns:p14="http://schemas.microsoft.com/office/powerpoint/2010/main" val="337344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817EF-F5A3-A914-764D-AC229857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编程模型</a:t>
            </a:r>
            <a:endParaRPr lang="zh-CN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3706008-FA33-AEF9-E69F-3325D9F0C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3" y="1187564"/>
            <a:ext cx="6469803" cy="33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632639-42A5-CB0A-7F46-8829ACA2EDB6}"/>
              </a:ext>
            </a:extLst>
          </p:cNvPr>
          <p:cNvSpPr txBox="1"/>
          <p:nvPr/>
        </p:nvSpPr>
        <p:spPr>
          <a:xfrm>
            <a:off x="4784151" y="5168533"/>
            <a:ext cx="24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CUDA</a:t>
            </a:r>
            <a:r>
              <a:rPr lang="zh-CN" altLang="en-US" dirty="0"/>
              <a:t>编程层次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5B5B73-AE74-DFF5-902A-BB4EC199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96" y="1202233"/>
            <a:ext cx="3593273" cy="33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71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817EF-F5A3-A914-764D-AC229857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架构简介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3B3276-B66A-69F4-4553-A05E0BC69600}"/>
              </a:ext>
            </a:extLst>
          </p:cNvPr>
          <p:cNvSpPr txBox="1"/>
          <p:nvPr/>
        </p:nvSpPr>
        <p:spPr>
          <a:xfrm>
            <a:off x="8503921" y="6185649"/>
            <a:ext cx="24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内存层级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D3056B-2A05-A57D-59B7-D93395C1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45" y="1527005"/>
            <a:ext cx="4171950" cy="666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5F75E0-0FAB-AA77-F198-06597C5C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573" y="3767535"/>
            <a:ext cx="6819900" cy="28384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698245-8E96-E23F-5B32-FF4310452C6D}"/>
              </a:ext>
            </a:extLst>
          </p:cNvPr>
          <p:cNvSpPr txBox="1"/>
          <p:nvPr/>
        </p:nvSpPr>
        <p:spPr>
          <a:xfrm>
            <a:off x="5500258" y="2493375"/>
            <a:ext cx="359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定义（</a:t>
            </a:r>
            <a:r>
              <a:rPr lang="en-US" altLang="zh-CN" dirty="0"/>
              <a:t>m/32</a:t>
            </a:r>
            <a:r>
              <a:rPr lang="zh-CN" altLang="en-US" dirty="0"/>
              <a:t>，</a:t>
            </a:r>
            <a:r>
              <a:rPr lang="en-US" altLang="zh-CN" dirty="0"/>
              <a:t>n/32</a:t>
            </a:r>
            <a:r>
              <a:rPr lang="zh-CN" altLang="en-US" dirty="0"/>
              <a:t>）个</a:t>
            </a:r>
            <a:r>
              <a:rPr lang="en-US" altLang="zh-CN" dirty="0"/>
              <a:t>block</a:t>
            </a:r>
          </a:p>
          <a:p>
            <a:r>
              <a:rPr lang="zh-CN" altLang="en-US" dirty="0"/>
              <a:t>每个</a:t>
            </a:r>
            <a:r>
              <a:rPr lang="en-US" altLang="zh-CN" dirty="0"/>
              <a:t>block</a:t>
            </a:r>
            <a:r>
              <a:rPr lang="zh-CN" altLang="en-US" dirty="0"/>
              <a:t>定义（</a:t>
            </a:r>
            <a:r>
              <a:rPr lang="en-US" altLang="zh-CN" dirty="0"/>
              <a:t>32</a:t>
            </a:r>
            <a:r>
              <a:rPr lang="zh-CN" altLang="en-US" dirty="0"/>
              <a:t>，</a:t>
            </a:r>
            <a:r>
              <a:rPr lang="en-US" altLang="zh-CN" dirty="0"/>
              <a:t>32</a:t>
            </a:r>
            <a:r>
              <a:rPr lang="zh-CN" altLang="en-US" dirty="0"/>
              <a:t>）个线程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93E69-4414-4C54-B370-5C68CC0BD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49" y="1104261"/>
            <a:ext cx="4337549" cy="43055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174220F-7D93-FCB0-2669-6016C938EF00}"/>
              </a:ext>
            </a:extLst>
          </p:cNvPr>
          <p:cNvSpPr txBox="1"/>
          <p:nvPr/>
        </p:nvSpPr>
        <p:spPr>
          <a:xfrm>
            <a:off x="1564156" y="5569073"/>
            <a:ext cx="24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CUDA</a:t>
            </a:r>
            <a:r>
              <a:rPr lang="zh-CN" altLang="en-US" dirty="0"/>
              <a:t>编程层次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B67F42-172E-FCC5-0267-9408931DFB4C}"/>
              </a:ext>
            </a:extLst>
          </p:cNvPr>
          <p:cNvSpPr txBox="1"/>
          <p:nvPr/>
        </p:nvSpPr>
        <p:spPr>
          <a:xfrm>
            <a:off x="5842070" y="6185649"/>
            <a:ext cx="3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每一个线程计算</a:t>
            </a:r>
            <a:r>
              <a:rPr lang="en-US" altLang="zh-CN" dirty="0"/>
              <a:t>C</a:t>
            </a:r>
            <a:r>
              <a:rPr lang="zh-CN" altLang="en-US" dirty="0"/>
              <a:t>中的一个元素</a:t>
            </a:r>
          </a:p>
        </p:txBody>
      </p:sp>
    </p:spTree>
    <p:extLst>
      <p:ext uri="{BB962C8B-B14F-4D97-AF65-F5344CB8AC3E}">
        <p14:creationId xmlns:p14="http://schemas.microsoft.com/office/powerpoint/2010/main" val="49877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817EF-F5A3-A914-764D-AC229857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架构简介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1155D8-FF58-EC93-E845-930DD5F53EA4}"/>
              </a:ext>
            </a:extLst>
          </p:cNvPr>
          <p:cNvSpPr txBox="1"/>
          <p:nvPr/>
        </p:nvSpPr>
        <p:spPr>
          <a:xfrm>
            <a:off x="1232464" y="1467660"/>
            <a:ext cx="5886793" cy="1477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使用共享内存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解决</a:t>
            </a:r>
            <a:r>
              <a:rPr lang="en-US" altLang="zh-CN" dirty="0"/>
              <a:t>Bank</a:t>
            </a:r>
            <a:r>
              <a:rPr lang="zh-CN" altLang="en-US" dirty="0"/>
              <a:t>冲突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数据预取技术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Warp</a:t>
            </a:r>
            <a:r>
              <a:rPr lang="zh-CN" altLang="en-US" dirty="0"/>
              <a:t>层优化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增加单一线程计算量</a:t>
            </a:r>
            <a:endParaRPr lang="en-US" altLang="zh-CN" dirty="0"/>
          </a:p>
        </p:txBody>
      </p:sp>
      <p:sp>
        <p:nvSpPr>
          <p:cNvPr id="9" name="同侧圆角矩形 21">
            <a:extLst>
              <a:ext uri="{FF2B5EF4-FFF2-40B4-BE49-F238E27FC236}">
                <a16:creationId xmlns:a16="http://schemas.microsoft.com/office/drawing/2014/main" id="{2737366F-F52A-54C4-466D-CC2D1AC804EB}"/>
              </a:ext>
            </a:extLst>
          </p:cNvPr>
          <p:cNvSpPr/>
          <p:nvPr/>
        </p:nvSpPr>
        <p:spPr>
          <a:xfrm>
            <a:off x="1232464" y="977165"/>
            <a:ext cx="2446346" cy="490495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其他优化方法</a:t>
            </a:r>
          </a:p>
        </p:txBody>
      </p:sp>
    </p:spTree>
    <p:extLst>
      <p:ext uri="{BB962C8B-B14F-4D97-AF65-F5344CB8AC3E}">
        <p14:creationId xmlns:p14="http://schemas.microsoft.com/office/powerpoint/2010/main" val="167900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27"/>
            <a:ext cx="739036" cy="440277"/>
          </a:xfrm>
          <a:prstGeom prst="rect">
            <a:avLst/>
          </a:prstGeom>
        </p:spPr>
      </p:pic>
      <p:sp>
        <p:nvSpPr>
          <p:cNvPr id="12" name="稻壳儿春秋广告/盗版必究"/>
          <p:cNvSpPr txBox="1">
            <a:spLocks noChangeArrowheads="1"/>
          </p:cNvSpPr>
          <p:nvPr/>
        </p:nvSpPr>
        <p:spPr bwMode="auto">
          <a:xfrm>
            <a:off x="4368072" y="1770393"/>
            <a:ext cx="7416824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66943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13" b="1" dirty="0">
                <a:solidFill>
                  <a:schemeClr val="accent5">
                    <a:lumMod val="50000"/>
                  </a:schemeClr>
                </a:solidFill>
                <a:latin typeface="微软雅黑"/>
                <a:ea typeface="微软雅黑"/>
              </a:rPr>
              <a:t>GPU</a:t>
            </a:r>
            <a:r>
              <a:rPr lang="zh-CN" altLang="en-US" sz="3413" b="1" dirty="0">
                <a:solidFill>
                  <a:schemeClr val="accent5">
                    <a:lumMod val="50000"/>
                  </a:schemeClr>
                </a:solidFill>
                <a:latin typeface="微软雅黑"/>
                <a:ea typeface="微软雅黑"/>
              </a:rPr>
              <a:t>的发展历史</a:t>
            </a:r>
          </a:p>
        </p:txBody>
      </p:sp>
      <p:sp>
        <p:nvSpPr>
          <p:cNvPr id="13" name="稻壳儿春秋广告/盗版必究"/>
          <p:cNvSpPr>
            <a:spLocks noChangeArrowheads="1"/>
          </p:cNvSpPr>
          <p:nvPr/>
        </p:nvSpPr>
        <p:spPr bwMode="auto">
          <a:xfrm>
            <a:off x="3215944" y="2680720"/>
            <a:ext cx="839893" cy="8398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稻壳儿春秋广告/盗版必究"/>
          <p:cNvSpPr>
            <a:spLocks noChangeArrowheads="1"/>
          </p:cNvSpPr>
          <p:nvPr/>
        </p:nvSpPr>
        <p:spPr bwMode="auto">
          <a:xfrm>
            <a:off x="3215944" y="1672608"/>
            <a:ext cx="839893" cy="8398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稻壳儿春秋广告/盗版必究"/>
          <p:cNvSpPr>
            <a:spLocks noChangeArrowheads="1"/>
          </p:cNvSpPr>
          <p:nvPr/>
        </p:nvSpPr>
        <p:spPr bwMode="auto">
          <a:xfrm>
            <a:off x="3215944" y="3656011"/>
            <a:ext cx="839893" cy="8398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稻壳儿春秋广告/盗版必究"/>
          <p:cNvSpPr txBox="1">
            <a:spLocks noChangeArrowheads="1"/>
          </p:cNvSpPr>
          <p:nvPr/>
        </p:nvSpPr>
        <p:spPr bwMode="auto">
          <a:xfrm>
            <a:off x="4368072" y="3760840"/>
            <a:ext cx="7920880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GPU</a:t>
            </a:r>
            <a:r>
              <a:rPr lang="zh-CN" altLang="en-US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编程模型</a:t>
            </a:r>
          </a:p>
        </p:txBody>
      </p:sp>
      <p:sp>
        <p:nvSpPr>
          <p:cNvPr id="17" name="稻壳儿春秋广告/盗版必究"/>
          <p:cNvSpPr txBox="1">
            <a:spLocks noChangeArrowheads="1"/>
          </p:cNvSpPr>
          <p:nvPr/>
        </p:nvSpPr>
        <p:spPr bwMode="auto">
          <a:xfrm>
            <a:off x="4381579" y="2768107"/>
            <a:ext cx="7416824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66943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GPU</a:t>
            </a:r>
            <a:r>
              <a:rPr lang="zh-CN" altLang="en-US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架构简介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9036" y="205307"/>
            <a:ext cx="2718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</a:rPr>
              <a:t>内容目录</a:t>
            </a:r>
          </a:p>
        </p:txBody>
      </p:sp>
    </p:spTree>
    <p:extLst>
      <p:ext uri="{BB962C8B-B14F-4D97-AF65-F5344CB8AC3E}">
        <p14:creationId xmlns:p14="http://schemas.microsoft.com/office/powerpoint/2010/main" val="329516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D41C-14B2-1E3B-42DC-AD90B6E5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发展历史</a:t>
            </a:r>
          </a:p>
        </p:txBody>
      </p:sp>
      <p:pic>
        <p:nvPicPr>
          <p:cNvPr id="1026" name="Picture 2" descr="Cuda/GPU | SpringerLink">
            <a:extLst>
              <a:ext uri="{FF2B5EF4-FFF2-40B4-BE49-F238E27FC236}">
                <a16:creationId xmlns:a16="http://schemas.microsoft.com/office/drawing/2014/main" id="{EB75A8B9-62C8-255B-0632-CA60E2028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" y="1104261"/>
            <a:ext cx="63817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F919D9-6559-C6D9-A7C1-78F8B8A0A0A1}"/>
              </a:ext>
            </a:extLst>
          </p:cNvPr>
          <p:cNvSpPr txBox="1"/>
          <p:nvPr/>
        </p:nvSpPr>
        <p:spPr>
          <a:xfrm>
            <a:off x="588645" y="3854026"/>
            <a:ext cx="372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第一阶段：</a:t>
            </a:r>
            <a:r>
              <a:rPr lang="en-US" altLang="zh-CN" dirty="0"/>
              <a:t>Video Card</a:t>
            </a:r>
          </a:p>
          <a:p>
            <a:r>
              <a:rPr lang="zh-CN" altLang="en-US" dirty="0"/>
              <a:t>将图形图像信息传入到显示设备上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EFDC47-840F-14B0-56DD-C8C57D26DBB3}"/>
              </a:ext>
            </a:extLst>
          </p:cNvPr>
          <p:cNvSpPr/>
          <p:nvPr/>
        </p:nvSpPr>
        <p:spPr>
          <a:xfrm>
            <a:off x="311573" y="1524000"/>
            <a:ext cx="1767840" cy="16797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风风雨雨21载!ATI经典显示芯片回顾">
            <a:extLst>
              <a:ext uri="{FF2B5EF4-FFF2-40B4-BE49-F238E27FC236}">
                <a16:creationId xmlns:a16="http://schemas.microsoft.com/office/drawing/2014/main" id="{89F590C6-7905-695C-D6F1-6EFC5FB3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0" y="4599094"/>
            <a:ext cx="2040203" cy="201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24AF83-C585-D1EE-DF1D-916BBD601A63}"/>
              </a:ext>
            </a:extLst>
          </p:cNvPr>
          <p:cNvSpPr txBox="1"/>
          <p:nvPr/>
        </p:nvSpPr>
        <p:spPr>
          <a:xfrm>
            <a:off x="2949152" y="4887274"/>
            <a:ext cx="3146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早期</a:t>
            </a:r>
            <a:r>
              <a:rPr lang="en-US" altLang="zh-CN" dirty="0"/>
              <a:t>Video Card</a:t>
            </a:r>
          </a:p>
          <a:p>
            <a:r>
              <a:rPr lang="en-US" altLang="zh-CN" dirty="0"/>
              <a:t>ATI VGA Wonder</a:t>
            </a:r>
            <a:r>
              <a:rPr lang="zh-CN" altLang="en-US" dirty="0"/>
              <a:t>芯片</a:t>
            </a:r>
            <a:endParaRPr lang="en-US" altLang="zh-CN" dirty="0"/>
          </a:p>
          <a:p>
            <a:r>
              <a:rPr lang="zh-CN" altLang="en-US" dirty="0"/>
              <a:t>实现的功能仅为显示图像</a:t>
            </a:r>
            <a:endParaRPr lang="en-US" altLang="zh-CN" dirty="0"/>
          </a:p>
          <a:p>
            <a:r>
              <a:rPr lang="zh-CN" altLang="en-US" dirty="0"/>
              <a:t>实际的浮点运算由</a:t>
            </a:r>
            <a:r>
              <a:rPr lang="en-US" altLang="zh-CN" dirty="0"/>
              <a:t>CPU</a:t>
            </a:r>
            <a:r>
              <a:rPr lang="zh-CN" altLang="en-US" dirty="0"/>
              <a:t>来完成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719576-CC09-4E5A-4ADE-718A3F499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88" y="1104261"/>
            <a:ext cx="3395294" cy="23897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957A2B-97FF-1844-7553-1749437CA8E5}"/>
              </a:ext>
            </a:extLst>
          </p:cNvPr>
          <p:cNvSpPr txBox="1"/>
          <p:nvPr/>
        </p:nvSpPr>
        <p:spPr>
          <a:xfrm>
            <a:off x="7439009" y="3494026"/>
            <a:ext cx="3195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后期</a:t>
            </a:r>
            <a:r>
              <a:rPr lang="en-US" altLang="zh-CN" dirty="0"/>
              <a:t>Video Card</a:t>
            </a:r>
          </a:p>
          <a:p>
            <a:r>
              <a:rPr lang="zh-CN" altLang="en-US" dirty="0"/>
              <a:t>支持图形加速与视频加速</a:t>
            </a:r>
          </a:p>
        </p:txBody>
      </p:sp>
      <p:pic>
        <p:nvPicPr>
          <p:cNvPr id="1030" name="Picture 6" descr="超级玛丽第一关|插画|像素画|林月兔 - 原创作品 - 站酷 (ZCOOL)">
            <a:extLst>
              <a:ext uri="{FF2B5EF4-FFF2-40B4-BE49-F238E27FC236}">
                <a16:creationId xmlns:a16="http://schemas.microsoft.com/office/drawing/2014/main" id="{AD47CF11-0B47-ADF5-5530-D80ABC492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09" y="4256682"/>
            <a:ext cx="2951284" cy="230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85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D41C-14B2-1E3B-42DC-AD90B6E5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发展历史</a:t>
            </a:r>
          </a:p>
        </p:txBody>
      </p:sp>
      <p:pic>
        <p:nvPicPr>
          <p:cNvPr id="1026" name="Picture 2" descr="Cuda/GPU | SpringerLink">
            <a:extLst>
              <a:ext uri="{FF2B5EF4-FFF2-40B4-BE49-F238E27FC236}">
                <a16:creationId xmlns:a16="http://schemas.microsoft.com/office/drawing/2014/main" id="{EB75A8B9-62C8-255B-0632-CA60E2028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" y="1104261"/>
            <a:ext cx="63817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F919D9-6559-C6D9-A7C1-78F8B8A0A0A1}"/>
              </a:ext>
            </a:extLst>
          </p:cNvPr>
          <p:cNvSpPr txBox="1"/>
          <p:nvPr/>
        </p:nvSpPr>
        <p:spPr>
          <a:xfrm>
            <a:off x="588645" y="3854026"/>
            <a:ext cx="462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第二阶段：</a:t>
            </a:r>
            <a:r>
              <a:rPr lang="en-US" altLang="zh-CN" dirty="0"/>
              <a:t>GPU</a:t>
            </a:r>
            <a:r>
              <a:rPr lang="zh-CN" altLang="en-US" dirty="0"/>
              <a:t>（</a:t>
            </a:r>
            <a:r>
              <a:rPr lang="en-US" altLang="zh-CN" dirty="0"/>
              <a:t>Graphic Processing Unit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EFDC47-840F-14B0-56DD-C8C57D26DBB3}"/>
              </a:ext>
            </a:extLst>
          </p:cNvPr>
          <p:cNvSpPr/>
          <p:nvPr/>
        </p:nvSpPr>
        <p:spPr>
          <a:xfrm>
            <a:off x="2032000" y="2140373"/>
            <a:ext cx="1022773" cy="1391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GeForce 256 - Wikipedia">
            <a:extLst>
              <a:ext uri="{FF2B5EF4-FFF2-40B4-BE49-F238E27FC236}">
                <a16:creationId xmlns:a16="http://schemas.microsoft.com/office/drawing/2014/main" id="{25C6EFF5-CA0D-E888-4D85-4E5016E61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97" y="4375387"/>
            <a:ext cx="3587831" cy="213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24AF83-C585-D1EE-DF1D-916BBD601A63}"/>
              </a:ext>
            </a:extLst>
          </p:cNvPr>
          <p:cNvSpPr txBox="1"/>
          <p:nvPr/>
        </p:nvSpPr>
        <p:spPr>
          <a:xfrm>
            <a:off x="3548207" y="4732062"/>
            <a:ext cx="3422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第一张</a:t>
            </a:r>
            <a:r>
              <a:rPr lang="en-US" altLang="zh-CN" dirty="0"/>
              <a:t>GPU</a:t>
            </a:r>
            <a:r>
              <a:rPr lang="zh-CN" altLang="en-US" dirty="0"/>
              <a:t>：</a:t>
            </a:r>
            <a:r>
              <a:rPr lang="en-US" altLang="zh-CN" dirty="0" err="1"/>
              <a:t>Nivdia</a:t>
            </a:r>
            <a:r>
              <a:rPr lang="en-US" altLang="zh-CN" dirty="0"/>
              <a:t> GeForce 256</a:t>
            </a:r>
          </a:p>
          <a:p>
            <a:r>
              <a:rPr lang="zh-CN" altLang="en-US" dirty="0"/>
              <a:t>首次提出了</a:t>
            </a:r>
            <a:r>
              <a:rPr lang="en-US" altLang="zh-CN" dirty="0"/>
              <a:t>GPU</a:t>
            </a:r>
            <a:r>
              <a:rPr lang="zh-CN" altLang="en-US" dirty="0"/>
              <a:t>的概念</a:t>
            </a:r>
            <a:endParaRPr lang="en-US" altLang="zh-CN" dirty="0"/>
          </a:p>
          <a:p>
            <a:r>
              <a:rPr lang="zh-CN" altLang="en-US" dirty="0"/>
              <a:t>具有完整的转换、光照、三角形与渲染引擎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5F6B62F-2CF6-DBDF-9BC0-9DD692420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847" y="1328308"/>
            <a:ext cx="3975313" cy="223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A40D68-64B1-3E89-4D19-C85E2C51065F}"/>
              </a:ext>
            </a:extLst>
          </p:cNvPr>
          <p:cNvSpPr txBox="1"/>
          <p:nvPr/>
        </p:nvSpPr>
        <p:spPr>
          <a:xfrm>
            <a:off x="8181168" y="3669360"/>
            <a:ext cx="3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英伟达创始人黄仁勋</a:t>
            </a:r>
          </a:p>
        </p:txBody>
      </p:sp>
      <p:pic>
        <p:nvPicPr>
          <p:cNvPr id="3078" name="Picture 6" descr="当年爆款游戏 红警2让很多人爱上了“建造游戏”">
            <a:extLst>
              <a:ext uri="{FF2B5EF4-FFF2-40B4-BE49-F238E27FC236}">
                <a16:creationId xmlns:a16="http://schemas.microsoft.com/office/drawing/2014/main" id="{EE50E7E9-1F3E-3092-A48F-6313C466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846" y="4146341"/>
            <a:ext cx="3975313" cy="249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31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D41C-14B2-1E3B-42DC-AD90B6E5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发展历史</a:t>
            </a:r>
          </a:p>
        </p:txBody>
      </p:sp>
      <p:pic>
        <p:nvPicPr>
          <p:cNvPr id="1026" name="Picture 2" descr="Cuda/GPU | SpringerLink">
            <a:extLst>
              <a:ext uri="{FF2B5EF4-FFF2-40B4-BE49-F238E27FC236}">
                <a16:creationId xmlns:a16="http://schemas.microsoft.com/office/drawing/2014/main" id="{EB75A8B9-62C8-255B-0632-CA60E2028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" y="1104261"/>
            <a:ext cx="63817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F919D9-6559-C6D9-A7C1-78F8B8A0A0A1}"/>
              </a:ext>
            </a:extLst>
          </p:cNvPr>
          <p:cNvSpPr txBox="1"/>
          <p:nvPr/>
        </p:nvSpPr>
        <p:spPr>
          <a:xfrm>
            <a:off x="588644" y="3854026"/>
            <a:ext cx="583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第三阶段：</a:t>
            </a:r>
            <a:r>
              <a:rPr lang="en-US" altLang="zh-CN" dirty="0"/>
              <a:t>GPGPU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G</a:t>
            </a:r>
            <a:r>
              <a:rPr lang="en-US" altLang="zh-CN" dirty="0"/>
              <a:t>eneral-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en-US" altLang="zh-CN" dirty="0"/>
              <a:t>urpose computing on </a:t>
            </a:r>
            <a:r>
              <a:rPr lang="en-US" altLang="zh-CN" dirty="0">
                <a:solidFill>
                  <a:srgbClr val="C00000"/>
                </a:solidFill>
              </a:rPr>
              <a:t>G</a:t>
            </a:r>
            <a:r>
              <a:rPr lang="en-US" altLang="zh-CN" dirty="0"/>
              <a:t>raphics 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en-US" altLang="zh-CN" dirty="0"/>
              <a:t>rocessing </a:t>
            </a:r>
            <a:r>
              <a:rPr lang="en-US" altLang="zh-CN" dirty="0">
                <a:solidFill>
                  <a:srgbClr val="C00000"/>
                </a:solidFill>
              </a:rPr>
              <a:t>U</a:t>
            </a:r>
            <a:r>
              <a:rPr lang="en-US" altLang="zh-CN" dirty="0"/>
              <a:t>nits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EFDC47-840F-14B0-56DD-C8C57D26DBB3}"/>
              </a:ext>
            </a:extLst>
          </p:cNvPr>
          <p:cNvSpPr/>
          <p:nvPr/>
        </p:nvSpPr>
        <p:spPr>
          <a:xfrm>
            <a:off x="2838026" y="1043012"/>
            <a:ext cx="3874347" cy="25410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24AF83-C585-D1EE-DF1D-916BBD601A63}"/>
              </a:ext>
            </a:extLst>
          </p:cNvPr>
          <p:cNvSpPr txBox="1"/>
          <p:nvPr/>
        </p:nvSpPr>
        <p:spPr>
          <a:xfrm>
            <a:off x="3450167" y="4830409"/>
            <a:ext cx="176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GPU</a:t>
            </a:r>
            <a:r>
              <a:rPr lang="zh-CN" altLang="en-US" dirty="0"/>
              <a:t>上实现了矩阵乘法操作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098" name="Picture 2" descr="Matrix multiplication - Wikipedia">
            <a:extLst>
              <a:ext uri="{FF2B5EF4-FFF2-40B4-BE49-F238E27FC236}">
                <a16:creationId xmlns:a16="http://schemas.microsoft.com/office/drawing/2014/main" id="{CBF0C866-6E61-27B4-9E7B-7F2CB50D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92" y="4493297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BFE2BC-F318-4C4A-C45B-608F07EAF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97" y="1301138"/>
            <a:ext cx="4467558" cy="17333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332F828-CB6C-F354-BD10-832793C9E2FD}"/>
              </a:ext>
            </a:extLst>
          </p:cNvPr>
          <p:cNvSpPr txBox="1"/>
          <p:nvPr/>
        </p:nvSpPr>
        <p:spPr>
          <a:xfrm>
            <a:off x="7253393" y="3231330"/>
            <a:ext cx="421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2002</a:t>
            </a:r>
            <a:r>
              <a:rPr lang="zh-CN" altLang="en-US" dirty="0"/>
              <a:t>年</a:t>
            </a:r>
            <a:r>
              <a:rPr lang="en-US" altLang="zh-CN" dirty="0"/>
              <a:t>GPGPU</a:t>
            </a:r>
            <a:r>
              <a:rPr lang="zh-CN" altLang="en-US" dirty="0"/>
              <a:t>的概念问世</a:t>
            </a:r>
            <a:endParaRPr lang="en-US" altLang="zh-CN" dirty="0"/>
          </a:p>
          <a:p>
            <a:r>
              <a:rPr lang="en-US" altLang="zh-CN" dirty="0"/>
              <a:t>2003</a:t>
            </a:r>
            <a:r>
              <a:rPr lang="zh-CN" altLang="en-US" dirty="0"/>
              <a:t>年学者使用</a:t>
            </a:r>
            <a:r>
              <a:rPr lang="en-US" altLang="zh-CN" dirty="0"/>
              <a:t>GPU</a:t>
            </a:r>
            <a:r>
              <a:rPr lang="zh-CN" altLang="en-US" dirty="0"/>
              <a:t>进行数值计算</a:t>
            </a:r>
          </a:p>
        </p:txBody>
      </p:sp>
      <p:pic>
        <p:nvPicPr>
          <p:cNvPr id="4100" name="Picture 4" descr="CUDA - Wikipedia">
            <a:extLst>
              <a:ext uri="{FF2B5EF4-FFF2-40B4-BE49-F238E27FC236}">
                <a16:creationId xmlns:a16="http://schemas.microsoft.com/office/drawing/2014/main" id="{B0607421-6C8A-2A6A-F1CB-18B10F89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971" y="3882494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F04EA8F-948D-7598-5F19-2384F0A8D17F}"/>
              </a:ext>
            </a:extLst>
          </p:cNvPr>
          <p:cNvSpPr txBox="1"/>
          <p:nvPr/>
        </p:nvSpPr>
        <p:spPr>
          <a:xfrm>
            <a:off x="6970395" y="5753739"/>
            <a:ext cx="504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2007</a:t>
            </a:r>
            <a:r>
              <a:rPr lang="zh-CN" altLang="en-US" dirty="0"/>
              <a:t>年英伟达提出了通用并行计算架构</a:t>
            </a:r>
            <a:r>
              <a:rPr lang="en-US" altLang="zh-CN" dirty="0"/>
              <a:t>CUDA</a:t>
            </a:r>
          </a:p>
          <a:p>
            <a:r>
              <a:rPr lang="en-US" altLang="zh-CN" dirty="0"/>
              <a:t>CUDA</a:t>
            </a:r>
            <a:r>
              <a:rPr lang="zh-CN" altLang="en-US" dirty="0"/>
              <a:t>：</a:t>
            </a:r>
            <a:r>
              <a:rPr lang="en-US" altLang="zh-CN" dirty="0"/>
              <a:t>Compute Unified Device 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50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6048F-4642-A175-8238-137A080D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发展历史</a:t>
            </a:r>
            <a:endParaRPr lang="zh-CN" altLang="en-US" dirty="0"/>
          </a:p>
        </p:txBody>
      </p:sp>
      <p:pic>
        <p:nvPicPr>
          <p:cNvPr id="2050" name="Picture 2" descr="Understanding NVIDIA's Datacenter GPU line">
            <a:extLst>
              <a:ext uri="{FF2B5EF4-FFF2-40B4-BE49-F238E27FC236}">
                <a16:creationId xmlns:a16="http://schemas.microsoft.com/office/drawing/2014/main" id="{5E2D1AD5-1661-79A6-1D86-0B55C261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" y="859937"/>
            <a:ext cx="6549814" cy="31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8FB333-7DFF-B7B8-802F-AFD40ADB821C}"/>
              </a:ext>
            </a:extLst>
          </p:cNvPr>
          <p:cNvSpPr/>
          <p:nvPr/>
        </p:nvSpPr>
        <p:spPr>
          <a:xfrm>
            <a:off x="1591732" y="1591653"/>
            <a:ext cx="812801" cy="2167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5418E8-4118-B119-D846-AE9BBF4EC875}"/>
              </a:ext>
            </a:extLst>
          </p:cNvPr>
          <p:cNvSpPr txBox="1"/>
          <p:nvPr/>
        </p:nvSpPr>
        <p:spPr>
          <a:xfrm>
            <a:off x="67731" y="4343017"/>
            <a:ext cx="583247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Pascal</a:t>
            </a:r>
            <a:r>
              <a:rPr lang="zh-CN" altLang="en-US" dirty="0"/>
              <a:t>架构开始英伟达将图形卡与计算卡分开</a:t>
            </a:r>
            <a:endParaRPr lang="en-US" altLang="zh-CN" dirty="0"/>
          </a:p>
          <a:p>
            <a:r>
              <a:rPr lang="zh-CN" altLang="en-US" dirty="0"/>
              <a:t>图形卡：</a:t>
            </a:r>
            <a:r>
              <a:rPr lang="en-US" altLang="zh-CN" dirty="0"/>
              <a:t>RTX</a:t>
            </a:r>
            <a:r>
              <a:rPr lang="zh-CN" altLang="en-US" dirty="0"/>
              <a:t>系列的显卡，主要用于图形图像渲染</a:t>
            </a:r>
            <a:endParaRPr lang="en-US" altLang="zh-CN" dirty="0"/>
          </a:p>
          <a:p>
            <a:r>
              <a:rPr lang="zh-CN" altLang="en-US" dirty="0"/>
              <a:t>计算卡：主要面向于科学计算、深度学习加速</a:t>
            </a:r>
            <a:endParaRPr lang="en-US" altLang="zh-CN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852F11D-FAA6-7159-652C-46A96CC0D56F}"/>
              </a:ext>
            </a:extLst>
          </p:cNvPr>
          <p:cNvCxnSpPr/>
          <p:nvPr/>
        </p:nvCxnSpPr>
        <p:spPr>
          <a:xfrm flipH="1">
            <a:off x="1740747" y="3759201"/>
            <a:ext cx="162560" cy="6705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26D0B7C-6C65-7240-D09D-9E2A0389B71F}"/>
              </a:ext>
            </a:extLst>
          </p:cNvPr>
          <p:cNvSpPr/>
          <p:nvPr/>
        </p:nvSpPr>
        <p:spPr>
          <a:xfrm>
            <a:off x="2482427" y="2185499"/>
            <a:ext cx="606214" cy="1573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C3A211E-D8C4-CF42-5C0F-5CEDA630231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088641" y="1438746"/>
            <a:ext cx="4075186" cy="15855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7A9A630-B4AB-A372-C392-3A529A8B2A8C}"/>
              </a:ext>
            </a:extLst>
          </p:cNvPr>
          <p:cNvSpPr txBox="1"/>
          <p:nvPr/>
        </p:nvSpPr>
        <p:spPr>
          <a:xfrm>
            <a:off x="7163827" y="1218023"/>
            <a:ext cx="4764013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Volta</a:t>
            </a:r>
            <a:r>
              <a:rPr lang="zh-CN" altLang="en-US" dirty="0"/>
              <a:t>架构创立了一种新的计算单元</a:t>
            </a:r>
            <a:r>
              <a:rPr lang="en-US" altLang="zh-CN" dirty="0"/>
              <a:t>Tensor Core</a:t>
            </a:r>
          </a:p>
          <a:p>
            <a:endParaRPr lang="en-US" altLang="zh-CN" dirty="0"/>
          </a:p>
        </p:txBody>
      </p:sp>
      <p:pic>
        <p:nvPicPr>
          <p:cNvPr id="2052" name="Picture 4" descr="Figure 8: Tensor Core 4x4x4 matrix multiply and accumulate.">
            <a:extLst>
              <a:ext uri="{FF2B5EF4-FFF2-40B4-BE49-F238E27FC236}">
                <a16:creationId xmlns:a16="http://schemas.microsoft.com/office/drawing/2014/main" id="{38139DF8-9625-C97E-0EF0-2CC214F29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800" y="2116032"/>
            <a:ext cx="5143040" cy="12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83F07D1-69F0-CF6C-65A9-B5C31CA8D8DD}"/>
              </a:ext>
            </a:extLst>
          </p:cNvPr>
          <p:cNvSpPr/>
          <p:nvPr/>
        </p:nvSpPr>
        <p:spPr>
          <a:xfrm>
            <a:off x="2422495" y="1639147"/>
            <a:ext cx="3944438" cy="2120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874AE9D-85F7-529E-57F9-9DAE4C4D8F2F}"/>
              </a:ext>
            </a:extLst>
          </p:cNvPr>
          <p:cNvCxnSpPr>
            <a:cxnSpLocks/>
          </p:cNvCxnSpPr>
          <p:nvPr/>
        </p:nvCxnSpPr>
        <p:spPr>
          <a:xfrm>
            <a:off x="5028175" y="3765846"/>
            <a:ext cx="1949538" cy="861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376E836-9CB5-8200-772A-FE3A12AAEA2B}"/>
              </a:ext>
            </a:extLst>
          </p:cNvPr>
          <p:cNvSpPr txBox="1"/>
          <p:nvPr/>
        </p:nvSpPr>
        <p:spPr>
          <a:xfrm>
            <a:off x="7045447" y="4343017"/>
            <a:ext cx="415764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面向</a:t>
            </a:r>
            <a:r>
              <a:rPr lang="en-US" altLang="zh-CN" dirty="0"/>
              <a:t>AI</a:t>
            </a:r>
            <a:r>
              <a:rPr lang="zh-CN" altLang="en-US" dirty="0"/>
              <a:t>的</a:t>
            </a:r>
            <a:r>
              <a:rPr lang="en-US" altLang="zh-CN" dirty="0"/>
              <a:t>GPU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低精度的计算效率可达高精度计算效率的十几倍乃至上百倍</a:t>
            </a:r>
            <a:endParaRPr lang="en-US" altLang="zh-CN" dirty="0"/>
          </a:p>
          <a:p>
            <a:r>
              <a:rPr lang="en-US" altLang="zh-CN" dirty="0"/>
              <a:t>RTX 4090</a:t>
            </a:r>
            <a:r>
              <a:rPr lang="zh-CN" altLang="en-US" dirty="0"/>
              <a:t>：半精度的计算速度为双精度计算速度的</a:t>
            </a:r>
            <a:r>
              <a:rPr lang="en-US" altLang="zh-CN" dirty="0"/>
              <a:t>128</a:t>
            </a:r>
            <a:r>
              <a:rPr lang="zh-CN" altLang="en-US" dirty="0"/>
              <a:t>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050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27"/>
            <a:ext cx="739036" cy="440277"/>
          </a:xfrm>
          <a:prstGeom prst="rect">
            <a:avLst/>
          </a:prstGeom>
        </p:spPr>
      </p:pic>
      <p:sp>
        <p:nvSpPr>
          <p:cNvPr id="12" name="稻壳儿春秋广告/盗版必究"/>
          <p:cNvSpPr txBox="1">
            <a:spLocks noChangeArrowheads="1"/>
          </p:cNvSpPr>
          <p:nvPr/>
        </p:nvSpPr>
        <p:spPr bwMode="auto">
          <a:xfrm>
            <a:off x="4368072" y="1770393"/>
            <a:ext cx="7416824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866943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GPU</a:t>
            </a:r>
            <a:r>
              <a:rPr lang="zh-CN" altLang="en-US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的发展历史</a:t>
            </a:r>
          </a:p>
        </p:txBody>
      </p:sp>
      <p:sp>
        <p:nvSpPr>
          <p:cNvPr id="13" name="稻壳儿春秋广告/盗版必究"/>
          <p:cNvSpPr>
            <a:spLocks noChangeArrowheads="1"/>
          </p:cNvSpPr>
          <p:nvPr/>
        </p:nvSpPr>
        <p:spPr bwMode="auto">
          <a:xfrm>
            <a:off x="3215944" y="2680720"/>
            <a:ext cx="839893" cy="8398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稻壳儿春秋广告/盗版必究"/>
          <p:cNvSpPr>
            <a:spLocks noChangeArrowheads="1"/>
          </p:cNvSpPr>
          <p:nvPr/>
        </p:nvSpPr>
        <p:spPr bwMode="auto">
          <a:xfrm>
            <a:off x="3215944" y="1672608"/>
            <a:ext cx="839893" cy="8398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稻壳儿春秋广告/盗版必究"/>
          <p:cNvSpPr>
            <a:spLocks noChangeArrowheads="1"/>
          </p:cNvSpPr>
          <p:nvPr/>
        </p:nvSpPr>
        <p:spPr bwMode="auto">
          <a:xfrm>
            <a:off x="3215944" y="3656011"/>
            <a:ext cx="839893" cy="83989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稻壳儿春秋广告/盗版必究"/>
          <p:cNvSpPr txBox="1">
            <a:spLocks noChangeArrowheads="1"/>
          </p:cNvSpPr>
          <p:nvPr/>
        </p:nvSpPr>
        <p:spPr bwMode="auto">
          <a:xfrm>
            <a:off x="4368072" y="3760840"/>
            <a:ext cx="7920880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866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GPU</a:t>
            </a:r>
            <a:r>
              <a:rPr lang="zh-CN" altLang="en-US" sz="34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编程模型</a:t>
            </a:r>
          </a:p>
        </p:txBody>
      </p:sp>
      <p:sp>
        <p:nvSpPr>
          <p:cNvPr id="17" name="稻壳儿春秋广告/盗版必究"/>
          <p:cNvSpPr txBox="1">
            <a:spLocks noChangeArrowheads="1"/>
          </p:cNvSpPr>
          <p:nvPr/>
        </p:nvSpPr>
        <p:spPr bwMode="auto">
          <a:xfrm>
            <a:off x="4381579" y="2768107"/>
            <a:ext cx="7416824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66943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13" b="1" dirty="0">
                <a:solidFill>
                  <a:schemeClr val="accent5">
                    <a:lumMod val="50000"/>
                  </a:schemeClr>
                </a:solidFill>
                <a:latin typeface="微软雅黑"/>
                <a:ea typeface="微软雅黑"/>
              </a:rPr>
              <a:t>GPU</a:t>
            </a:r>
            <a:r>
              <a:rPr lang="zh-CN" altLang="en-US" sz="3413" b="1" dirty="0">
                <a:solidFill>
                  <a:schemeClr val="accent5">
                    <a:lumMod val="50000"/>
                  </a:schemeClr>
                </a:solidFill>
                <a:latin typeface="微软雅黑"/>
                <a:ea typeface="微软雅黑"/>
              </a:rPr>
              <a:t>架构简介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9036" y="205307"/>
            <a:ext cx="2718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</a:rPr>
              <a:t>内容目录</a:t>
            </a:r>
          </a:p>
        </p:txBody>
      </p:sp>
    </p:spTree>
    <p:extLst>
      <p:ext uri="{BB962C8B-B14F-4D97-AF65-F5344CB8AC3E}">
        <p14:creationId xmlns:p14="http://schemas.microsoft.com/office/powerpoint/2010/main" val="187057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D41C-14B2-1E3B-42DC-AD90B6E5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架构简介</a:t>
            </a:r>
          </a:p>
        </p:txBody>
      </p:sp>
      <p:pic>
        <p:nvPicPr>
          <p:cNvPr id="6148" name="Picture 4" descr="什么是摩尔定律？">
            <a:extLst>
              <a:ext uri="{FF2B5EF4-FFF2-40B4-BE49-F238E27FC236}">
                <a16:creationId xmlns:a16="http://schemas.microsoft.com/office/drawing/2014/main" id="{96DCAADD-0D0F-45AE-CE8F-8EAB217D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62" y="1226181"/>
            <a:ext cx="5329946" cy="355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D7A3B6-0B33-D61E-A1B7-8CB3EA828ACA}"/>
              </a:ext>
            </a:extLst>
          </p:cNvPr>
          <p:cNvSpPr txBox="1"/>
          <p:nvPr/>
        </p:nvSpPr>
        <p:spPr>
          <a:xfrm>
            <a:off x="1078140" y="4966163"/>
            <a:ext cx="41576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时代的摩尔定律</a:t>
            </a:r>
            <a:endParaRPr lang="en-US" altLang="zh-CN" dirty="0"/>
          </a:p>
        </p:txBody>
      </p:sp>
      <p:pic>
        <p:nvPicPr>
          <p:cNvPr id="6150" name="Picture 6" descr="AMD：摩尔定律有效但已放慢 7nm芯片成本大增-AMD,Intel,摩尔定律,7nm,成本 ——快科技(驱动之家旗下媒体)--科技改变未来">
            <a:extLst>
              <a:ext uri="{FF2B5EF4-FFF2-40B4-BE49-F238E27FC236}">
                <a16:creationId xmlns:a16="http://schemas.microsoft.com/office/drawing/2014/main" id="{BABD2351-53C9-8366-E8A0-FBC36B6C9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586" y="1104261"/>
            <a:ext cx="5276568" cy="37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940BE5-585B-E334-4408-9F02CCAF026C}"/>
              </a:ext>
            </a:extLst>
          </p:cNvPr>
          <p:cNvSpPr txBox="1"/>
          <p:nvPr/>
        </p:nvSpPr>
        <p:spPr>
          <a:xfrm>
            <a:off x="7163980" y="4982805"/>
            <a:ext cx="41576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时代的摩尔定律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504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4D41C-14B2-1E3B-42DC-AD90B6E5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GPU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架构简介</a:t>
            </a:r>
          </a:p>
        </p:txBody>
      </p:sp>
      <p:pic>
        <p:nvPicPr>
          <p:cNvPr id="7170" name="Picture 2" descr="为什么 GPU 会成为通用计算的宠儿？-阿里云开发者社区">
            <a:extLst>
              <a:ext uri="{FF2B5EF4-FFF2-40B4-BE49-F238E27FC236}">
                <a16:creationId xmlns:a16="http://schemas.microsoft.com/office/drawing/2014/main" id="{12932868-DFC8-994C-DA1A-1BCFF8F06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49" y="1260048"/>
            <a:ext cx="45148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2A9878-F23A-CBE2-06D9-A17FC3DBA7AB}"/>
              </a:ext>
            </a:extLst>
          </p:cNvPr>
          <p:cNvSpPr txBox="1"/>
          <p:nvPr/>
        </p:nvSpPr>
        <p:spPr>
          <a:xfrm>
            <a:off x="3058456" y="4444616"/>
            <a:ext cx="46662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的算力对比：</a:t>
            </a:r>
            <a:endParaRPr lang="en-US" altLang="zh-CN" dirty="0"/>
          </a:p>
          <a:p>
            <a:r>
              <a:rPr lang="zh-CN" altLang="en-US" dirty="0"/>
              <a:t>每秒进行的浮点计算次数：</a:t>
            </a:r>
            <a:r>
              <a:rPr lang="en-US" altLang="zh-CN" dirty="0"/>
              <a:t>FLOPs</a:t>
            </a:r>
          </a:p>
          <a:p>
            <a:r>
              <a:rPr lang="en-US" altLang="zh-CN" dirty="0"/>
              <a:t>TFLOPs</a:t>
            </a:r>
            <a:r>
              <a:rPr lang="zh-CN" altLang="en-US" dirty="0"/>
              <a:t>：每秒进行一千亿次</a:t>
            </a:r>
            <a:r>
              <a:rPr lang="en-US" altLang="zh-CN" dirty="0"/>
              <a:t>(10^12)</a:t>
            </a:r>
            <a:r>
              <a:rPr lang="zh-CN" altLang="en-US" dirty="0"/>
              <a:t>浮点计算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6953846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574</Words>
  <Application>Microsoft Office PowerPoint</Application>
  <PresentationFormat>宽屏</PresentationFormat>
  <Paragraphs>123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宋体</vt:lpstr>
      <vt:lpstr>微软雅黑</vt:lpstr>
      <vt:lpstr>Arial</vt:lpstr>
      <vt:lpstr>Calibri</vt:lpstr>
      <vt:lpstr>Cambria Math</vt:lpstr>
      <vt:lpstr>WPS</vt:lpstr>
      <vt:lpstr>PowerPoint 演示文稿</vt:lpstr>
      <vt:lpstr>PowerPoint 演示文稿</vt:lpstr>
      <vt:lpstr>GPU发展历史</vt:lpstr>
      <vt:lpstr>GPU发展历史</vt:lpstr>
      <vt:lpstr>GPU发展历史</vt:lpstr>
      <vt:lpstr>GPU发展历史</vt:lpstr>
      <vt:lpstr>PowerPoint 演示文稿</vt:lpstr>
      <vt:lpstr>GPU架构简介</vt:lpstr>
      <vt:lpstr>GPU架构简介</vt:lpstr>
      <vt:lpstr>PowerPoint 演示文稿</vt:lpstr>
      <vt:lpstr>PowerPoint 演示文稿</vt:lpstr>
      <vt:lpstr>PowerPoint 演示文稿</vt:lpstr>
      <vt:lpstr>PowerPoint 演示文稿</vt:lpstr>
      <vt:lpstr>GPU架构简介</vt:lpstr>
      <vt:lpstr>PowerPoint 演示文稿</vt:lpstr>
      <vt:lpstr>GPU编程模型</vt:lpstr>
      <vt:lpstr>GPU架构简介</vt:lpstr>
      <vt:lpstr>GPU架构简介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Shaoshuai Zhang</dc:creator>
  <cp:lastModifiedBy>Shaoshuai Zhang</cp:lastModifiedBy>
  <cp:revision>94</cp:revision>
  <dcterms:created xsi:type="dcterms:W3CDTF">2023-08-09T12:44:55Z</dcterms:created>
  <dcterms:modified xsi:type="dcterms:W3CDTF">2024-06-21T06:40:07Z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